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DM Sans Medium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  <p:embeddedFont>
      <p:font typeface="Merriweather"/>
      <p:regular r:id="rId28"/>
      <p:bold r:id="rId29"/>
      <p:italic r:id="rId30"/>
      <p:boldItalic r:id="rId31"/>
    </p:embeddedFont>
    <p:embeddedFont>
      <p:font typeface="DM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DMSansMedium-regular.fntdata"/><Relationship Id="rId21" Type="http://schemas.openxmlformats.org/officeDocument/2006/relationships/slide" Target="slides/slide15.xml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swald-regular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Oswa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33" Type="http://schemas.openxmlformats.org/officeDocument/2006/relationships/font" Target="fonts/DMSans-bold.fntdata"/><Relationship Id="rId10" Type="http://schemas.openxmlformats.org/officeDocument/2006/relationships/slide" Target="slides/slide4.xml"/><Relationship Id="rId32" Type="http://schemas.openxmlformats.org/officeDocument/2006/relationships/font" Target="fonts/DMSans-regular.fntdata"/><Relationship Id="rId13" Type="http://schemas.openxmlformats.org/officeDocument/2006/relationships/slide" Target="slides/slide7.xml"/><Relationship Id="rId35" Type="http://schemas.openxmlformats.org/officeDocument/2006/relationships/font" Target="fonts/DMSans-boldItalic.fntdata"/><Relationship Id="rId12" Type="http://schemas.openxmlformats.org/officeDocument/2006/relationships/slide" Target="slides/slide6.xml"/><Relationship Id="rId34" Type="http://schemas.openxmlformats.org/officeDocument/2006/relationships/font" Target="fonts/DM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71fa87f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71fa87f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71fa87fa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71fa87fa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71fa87fa6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71fa87fa6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7264b7f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7264b7f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7264b7f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7264b7f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71fa87fa6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71fa87fa6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71fa87fa6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71fa87fa6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a6e4751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a6e4751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71fa87fa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71fa87fa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71fa87fa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71fa87fa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71fa87fa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71fa87fa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abe1828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abe1828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71fa87fa6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71fa87fa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71fa87fa6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71fa87fa6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71fa87fa6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71fa87fa6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3" name="Google Shape;253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sWlKUauzvOI" TargetMode="External"/><Relationship Id="rId4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Orz8dlCjnnk" TargetMode="External"/><Relationship Id="rId4" Type="http://schemas.openxmlformats.org/officeDocument/2006/relationships/hyperlink" Target="https://doi.org/10.2307/140379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4" type="body"/>
          </p:nvPr>
        </p:nvSpPr>
        <p:spPr>
          <a:xfrm>
            <a:off x="8000150" y="196725"/>
            <a:ext cx="10209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Nov 21st, 2024</a:t>
            </a:r>
            <a:endParaRPr/>
          </a:p>
        </p:txBody>
      </p:sp>
      <p:sp>
        <p:nvSpPr>
          <p:cNvPr id="263" name="Google Shape;263;p44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/>
              <a:t>KNN Algorithm Visualization</a:t>
            </a:r>
            <a:endParaRPr sz="6250"/>
          </a:p>
        </p:txBody>
      </p:sp>
      <p:sp>
        <p:nvSpPr>
          <p:cNvPr id="264" name="Google Shape;264;p44"/>
          <p:cNvSpPr txBox="1"/>
          <p:nvPr>
            <p:ph idx="2" type="subTitle"/>
          </p:nvPr>
        </p:nvSpPr>
        <p:spPr>
          <a:xfrm>
            <a:off x="5621600" y="1507300"/>
            <a:ext cx="3986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Applied</a:t>
            </a:r>
            <a:r>
              <a:rPr lang="en" sz="2050"/>
              <a:t> to Iris Dataset</a:t>
            </a:r>
            <a:r>
              <a:rPr lang="en" sz="2050"/>
              <a:t> </a:t>
            </a:r>
            <a:endParaRPr sz="2050"/>
          </a:p>
        </p:txBody>
      </p:sp>
      <p:pic>
        <p:nvPicPr>
          <p:cNvPr descr="Blue and green wave pattern. " id="265" name="Google Shape;265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66" name="Google Shape;266;p44"/>
          <p:cNvSpPr txBox="1"/>
          <p:nvPr>
            <p:ph idx="2" type="subTitle"/>
          </p:nvPr>
        </p:nvSpPr>
        <p:spPr>
          <a:xfrm>
            <a:off x="820350" y="2556400"/>
            <a:ext cx="2014200" cy="19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Erdun E</a:t>
            </a:r>
            <a:endParaRPr sz="1250"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Xinyu Wang</a:t>
            </a:r>
            <a:endParaRPr sz="1250"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Fengkai Liu</a:t>
            </a:r>
            <a:endParaRPr sz="12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NN Algorithm Visualization" id="366" name="Google Shape;366;p53" title="KNN Algorithm Visualiz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06" y="0"/>
            <a:ext cx="699778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0" y="317137"/>
            <a:ext cx="7832801" cy="45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943" y="0"/>
            <a:ext cx="674011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9909" y="-12"/>
            <a:ext cx="500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4"/>
          <p:cNvSpPr txBox="1"/>
          <p:nvPr>
            <p:ph idx="1" type="subTitle"/>
          </p:nvPr>
        </p:nvSpPr>
        <p:spPr>
          <a:xfrm>
            <a:off x="975300" y="2136900"/>
            <a:ext cx="7193400" cy="8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50"/>
              <a:t>What We Went Well?</a:t>
            </a:r>
            <a:endParaRPr sz="4450"/>
          </a:p>
        </p:txBody>
      </p:sp>
      <p:sp>
        <p:nvSpPr>
          <p:cNvPr id="376" name="Google Shape;376;p54"/>
          <p:cNvSpPr txBox="1"/>
          <p:nvPr>
            <p:ph idx="1" type="subTitle"/>
          </p:nvPr>
        </p:nvSpPr>
        <p:spPr>
          <a:xfrm>
            <a:off x="975300" y="2275500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Timeline And MileStone</a:t>
            </a:r>
            <a:endParaRPr/>
          </a:p>
        </p:txBody>
      </p:sp>
      <p:sp>
        <p:nvSpPr>
          <p:cNvPr id="377" name="Google Shape;377;p54"/>
          <p:cNvSpPr txBox="1"/>
          <p:nvPr>
            <p:ph idx="1" type="subTitle"/>
          </p:nvPr>
        </p:nvSpPr>
        <p:spPr>
          <a:xfrm>
            <a:off x="975300" y="2275500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Team Discussion Productive</a:t>
            </a:r>
            <a:endParaRPr/>
          </a:p>
        </p:txBody>
      </p:sp>
      <p:sp>
        <p:nvSpPr>
          <p:cNvPr id="378" name="Google Shape;378;p54"/>
          <p:cNvSpPr txBox="1"/>
          <p:nvPr>
            <p:ph idx="1" type="subTitle"/>
          </p:nvPr>
        </p:nvSpPr>
        <p:spPr>
          <a:xfrm>
            <a:off x="975300" y="2275500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Peer Review</a:t>
            </a:r>
            <a:endParaRPr/>
          </a:p>
        </p:txBody>
      </p:sp>
      <p:sp>
        <p:nvSpPr>
          <p:cNvPr id="379" name="Google Shape;379;p54"/>
          <p:cNvSpPr txBox="1"/>
          <p:nvPr>
            <p:ph idx="1" type="subTitle"/>
          </p:nvPr>
        </p:nvSpPr>
        <p:spPr>
          <a:xfrm>
            <a:off x="975300" y="2275500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Collaborate On GitHub</a:t>
            </a:r>
            <a:endParaRPr/>
          </a:p>
        </p:txBody>
      </p:sp>
      <p:sp>
        <p:nvSpPr>
          <p:cNvPr id="380" name="Google Shape;380;p54"/>
          <p:cNvSpPr txBox="1"/>
          <p:nvPr>
            <p:ph idx="1" type="subTitle"/>
          </p:nvPr>
        </p:nvSpPr>
        <p:spPr>
          <a:xfrm>
            <a:off x="975300" y="2275500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UI Iteration</a:t>
            </a:r>
            <a:endParaRPr/>
          </a:p>
        </p:txBody>
      </p:sp>
      <p:sp>
        <p:nvSpPr>
          <p:cNvPr id="381" name="Google Shape;381;p54"/>
          <p:cNvSpPr txBox="1"/>
          <p:nvPr>
            <p:ph idx="1" type="subTitle"/>
          </p:nvPr>
        </p:nvSpPr>
        <p:spPr>
          <a:xfrm>
            <a:off x="0" y="0"/>
            <a:ext cx="36345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First Version</a:t>
            </a:r>
            <a:endParaRPr/>
          </a:p>
        </p:txBody>
      </p:sp>
      <p:sp>
        <p:nvSpPr>
          <p:cNvPr id="382" name="Google Shape;382;p54"/>
          <p:cNvSpPr txBox="1"/>
          <p:nvPr>
            <p:ph idx="1" type="subTitle"/>
          </p:nvPr>
        </p:nvSpPr>
        <p:spPr>
          <a:xfrm>
            <a:off x="0" y="0"/>
            <a:ext cx="36345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Final</a:t>
            </a:r>
            <a:r>
              <a:rPr lang="en"/>
              <a:t> Version</a:t>
            </a:r>
            <a:endParaRPr/>
          </a:p>
        </p:txBody>
      </p:sp>
      <p:pic>
        <p:nvPicPr>
          <p:cNvPr id="383" name="Google Shape;38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357" y="0"/>
            <a:ext cx="72452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6837" y="0"/>
            <a:ext cx="6528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idx="1" type="subTitle"/>
          </p:nvPr>
        </p:nvSpPr>
        <p:spPr>
          <a:xfrm>
            <a:off x="975300" y="2136900"/>
            <a:ext cx="7193400" cy="8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50"/>
              <a:t>What </a:t>
            </a:r>
            <a:r>
              <a:rPr lang="en" sz="4450"/>
              <a:t>Challenge We Meet</a:t>
            </a:r>
            <a:endParaRPr sz="4450"/>
          </a:p>
        </p:txBody>
      </p:sp>
      <p:sp>
        <p:nvSpPr>
          <p:cNvPr id="390" name="Google Shape;390;p55"/>
          <p:cNvSpPr txBox="1"/>
          <p:nvPr>
            <p:ph idx="1" type="subTitle"/>
          </p:nvPr>
        </p:nvSpPr>
        <p:spPr>
          <a:xfrm>
            <a:off x="606625" y="420200"/>
            <a:ext cx="233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391" name="Google Shape;391;p55"/>
          <p:cNvSpPr txBox="1"/>
          <p:nvPr>
            <p:ph idx="1" type="subTitle"/>
          </p:nvPr>
        </p:nvSpPr>
        <p:spPr>
          <a:xfrm>
            <a:off x="606625" y="1611250"/>
            <a:ext cx="2585100" cy="18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Lack of Experience on </a:t>
            </a:r>
            <a:r>
              <a:rPr lang="en"/>
              <a:t>Collaboration And</a:t>
            </a:r>
            <a:r>
              <a:rPr lang="en"/>
              <a:t> Github</a:t>
            </a:r>
            <a:endParaRPr/>
          </a:p>
        </p:txBody>
      </p:sp>
      <p:sp>
        <p:nvSpPr>
          <p:cNvPr id="392" name="Google Shape;392;p55"/>
          <p:cNvSpPr txBox="1"/>
          <p:nvPr>
            <p:ph idx="1" type="subTitle"/>
          </p:nvPr>
        </p:nvSpPr>
        <p:spPr>
          <a:xfrm>
            <a:off x="3850500" y="420200"/>
            <a:ext cx="32370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6075" lvl="0" marL="457200" rtl="0" algn="ctr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Dataset overly narrow</a:t>
            </a:r>
            <a:endParaRPr sz="1850"/>
          </a:p>
        </p:txBody>
      </p:sp>
      <p:sp>
        <p:nvSpPr>
          <p:cNvPr id="393" name="Google Shape;393;p55"/>
          <p:cNvSpPr txBox="1"/>
          <p:nvPr>
            <p:ph idx="1" type="subTitle"/>
          </p:nvPr>
        </p:nvSpPr>
        <p:spPr>
          <a:xfrm>
            <a:off x="3850500" y="889700"/>
            <a:ext cx="41037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6075" lvl="0" marL="457200" rtl="0" algn="ctr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Dataset designed only for Iris</a:t>
            </a:r>
            <a:endParaRPr sz="1850"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500" y="0"/>
            <a:ext cx="3936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5"/>
          <p:cNvSpPr txBox="1"/>
          <p:nvPr>
            <p:ph idx="1" type="subTitle"/>
          </p:nvPr>
        </p:nvSpPr>
        <p:spPr>
          <a:xfrm>
            <a:off x="606625" y="3717975"/>
            <a:ext cx="23334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Insufficient Testing</a:t>
            </a:r>
            <a:endParaRPr/>
          </a:p>
        </p:txBody>
      </p:sp>
      <p:sp>
        <p:nvSpPr>
          <p:cNvPr id="396" name="Google Shape;396;p55"/>
          <p:cNvSpPr txBox="1"/>
          <p:nvPr>
            <p:ph idx="1" type="subTitle"/>
          </p:nvPr>
        </p:nvSpPr>
        <p:spPr>
          <a:xfrm>
            <a:off x="4128425" y="1137000"/>
            <a:ext cx="4702200" cy="40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50"/>
              <a:t>﻿1. VisualizerModule.py</a:t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50"/>
              <a:t> ❌Didn't implment unit test</a:t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50"/>
              <a:t>2. Controller.py</a:t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50"/>
              <a:t> ❌Didn't implment unit test</a:t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50"/>
              <a:t>3. KnnAlgorithmModule.py</a:t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50"/>
              <a:t> ❗️Did unit test, need more edge cases</a:t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50"/>
              <a:t>4. DataProcessorModule.py</a:t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50"/>
              <a:t> ❗️Did unit test, need more edge cases</a:t>
            </a:r>
            <a:endParaRPr sz="165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>
            <p:ph idx="1" type="subTitle"/>
          </p:nvPr>
        </p:nvSpPr>
        <p:spPr>
          <a:xfrm>
            <a:off x="975300" y="2136900"/>
            <a:ext cx="7193400" cy="8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50"/>
              <a:t>Optimization</a:t>
            </a:r>
            <a:r>
              <a:rPr lang="en" sz="4450"/>
              <a:t>?</a:t>
            </a:r>
            <a:endParaRPr sz="4450"/>
          </a:p>
        </p:txBody>
      </p:sp>
      <p:sp>
        <p:nvSpPr>
          <p:cNvPr id="402" name="Google Shape;402;p56"/>
          <p:cNvSpPr txBox="1"/>
          <p:nvPr>
            <p:ph idx="1" type="subTitle"/>
          </p:nvPr>
        </p:nvSpPr>
        <p:spPr>
          <a:xfrm>
            <a:off x="975300" y="504550"/>
            <a:ext cx="47649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96875" lvl="0" marL="457200" rtl="0" algn="ctr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Explore Diverse Datasets</a:t>
            </a:r>
            <a:endParaRPr/>
          </a:p>
        </p:txBody>
      </p:sp>
      <p:sp>
        <p:nvSpPr>
          <p:cNvPr id="403" name="Google Shape;403;p56"/>
          <p:cNvSpPr txBox="1"/>
          <p:nvPr>
            <p:ph idx="1" type="subTitle"/>
          </p:nvPr>
        </p:nvSpPr>
        <p:spPr>
          <a:xfrm>
            <a:off x="975300" y="1652213"/>
            <a:ext cx="59127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96875" lvl="0" marL="457200" rtl="0" algn="ctr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Strengthen Team Collaboration</a:t>
            </a:r>
            <a:endParaRPr/>
          </a:p>
        </p:txBody>
      </p:sp>
      <p:sp>
        <p:nvSpPr>
          <p:cNvPr id="404" name="Google Shape;404;p56"/>
          <p:cNvSpPr txBox="1"/>
          <p:nvPr>
            <p:ph idx="1" type="subTitle"/>
          </p:nvPr>
        </p:nvSpPr>
        <p:spPr>
          <a:xfrm>
            <a:off x="975300" y="2799875"/>
            <a:ext cx="3458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96875" lvl="0" marL="457200" rtl="0" algn="ctr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Test Thoroughly</a:t>
            </a:r>
            <a:endParaRPr/>
          </a:p>
        </p:txBody>
      </p:sp>
      <p:sp>
        <p:nvSpPr>
          <p:cNvPr id="405" name="Google Shape;405;p56"/>
          <p:cNvSpPr txBox="1"/>
          <p:nvPr>
            <p:ph idx="1" type="subTitle"/>
          </p:nvPr>
        </p:nvSpPr>
        <p:spPr>
          <a:xfrm>
            <a:off x="1043100" y="3939975"/>
            <a:ext cx="57771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96875" lvl="0" marL="457200" rtl="0" algn="ctr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Make the Project More Flexible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idx="1" type="subTitle"/>
          </p:nvPr>
        </p:nvSpPr>
        <p:spPr>
          <a:xfrm>
            <a:off x="975300" y="513250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Citation</a:t>
            </a:r>
            <a:endParaRPr/>
          </a:p>
        </p:txBody>
      </p:sp>
      <p:sp>
        <p:nvSpPr>
          <p:cNvPr id="411" name="Google Shape;411;p57"/>
          <p:cNvSpPr txBox="1"/>
          <p:nvPr/>
        </p:nvSpPr>
        <p:spPr>
          <a:xfrm>
            <a:off x="450275" y="1166100"/>
            <a:ext cx="81972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[Anand Manivannan]. (2024, November 20). IRIS DATA SET EXPLANATION [Video]. YouTube.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https://www.youtube.com/watch?v=Orz8dlCjnnk</a:t>
            </a:r>
            <a:endParaRPr sz="120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 Grave (n.d.). Evelyn Fix. Retrieved November 20, 2024, from https://www.findagrave.com/memorial/43536381/joseph-lawson-hodges</a:t>
            </a:r>
            <a:endParaRPr sz="120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Fix, E., &amp; Hodges, J. L. (1989). Discriminatory Analysis. Nonparametric Discrimination: Consistency Properties. International Statistical Review / Revue Internationale de Statistique, 57(3), 238–247.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https://doi.org/10.2307/1403797</a:t>
            </a:r>
            <a:endParaRPr sz="120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Lavasani, A. (2024, February 6). Classic Machine Learning in Python: K-Nearest Neighbors (KNN): Proximity-Based Predictions. Retrieved November 21, 2024, from https://medium.com/@amirm.lavasani/classic-machine-learning-in-python-k-nearest-neighbors-knn-a06fbfaaf80a</a:t>
            </a:r>
            <a:endParaRPr sz="120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Polinowski, M. (n.d.). SciKit Wine Quality. Retrieved November 21, 2024, from https://mpolinowski.github.io/docs/IoT-and-Machine-Learning/ML/2023-01-30-predicting-wine-quality/2023-01-30/</a:t>
            </a:r>
            <a:endParaRPr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UC Regents (n.d.). Evelyn Fix. UCB Statistics. Retrieved December 20, 2024, from https://statistics.berkeley.edu/about/biographies/evelyn-fix</a:t>
            </a:r>
            <a:endParaRPr sz="120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/>
          <p:nvPr/>
        </p:nvSpPr>
        <p:spPr>
          <a:xfrm>
            <a:off x="0" y="2571750"/>
            <a:ext cx="9144000" cy="271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8"/>
          <p:cNvSpPr/>
          <p:nvPr/>
        </p:nvSpPr>
        <p:spPr>
          <a:xfrm>
            <a:off x="0" y="-139350"/>
            <a:ext cx="9144000" cy="271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8"/>
          <p:cNvSpPr txBox="1"/>
          <p:nvPr>
            <p:ph idx="4294967295" type="subTitle"/>
          </p:nvPr>
        </p:nvSpPr>
        <p:spPr>
          <a:xfrm>
            <a:off x="767100" y="986400"/>
            <a:ext cx="7609800" cy="31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THANKS</a:t>
            </a:r>
            <a:endParaRPr sz="19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9" name="Google Shape;419;p58"/>
          <p:cNvSpPr txBox="1"/>
          <p:nvPr>
            <p:ph idx="4294967295" type="subTitle"/>
          </p:nvPr>
        </p:nvSpPr>
        <p:spPr>
          <a:xfrm>
            <a:off x="767100" y="986400"/>
            <a:ext cx="7609800" cy="31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THANKS</a:t>
            </a:r>
            <a:endParaRPr sz="19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72" name="Google Shape;272;p45"/>
          <p:cNvSpPr txBox="1"/>
          <p:nvPr>
            <p:ph idx="1" type="subTitle"/>
          </p:nvPr>
        </p:nvSpPr>
        <p:spPr>
          <a:xfrm>
            <a:off x="3894525" y="187350"/>
            <a:ext cx="5002200" cy="47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</a:t>
            </a: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Overview of </a:t>
            </a: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</a:t>
            </a:r>
            <a:r>
              <a:rPr lang="en" sz="1000"/>
              <a:t> </a:t>
            </a: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 kNN Algorithm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History of kNN Algorithm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kNN Examples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Implementation (3 parts)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Demo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Reflection </a:t>
            </a: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(3 parts)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idx="1" type="subTitle"/>
          </p:nvPr>
        </p:nvSpPr>
        <p:spPr>
          <a:xfrm>
            <a:off x="614300" y="448025"/>
            <a:ext cx="77001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and kNN Algorithm Overview</a:t>
            </a:r>
            <a:endParaRPr/>
          </a:p>
        </p:txBody>
      </p:sp>
      <p:sp>
        <p:nvSpPr>
          <p:cNvPr id="278" name="Google Shape;278;p46"/>
          <p:cNvSpPr txBox="1"/>
          <p:nvPr/>
        </p:nvSpPr>
        <p:spPr>
          <a:xfrm>
            <a:off x="849125" y="1603425"/>
            <a:ext cx="75798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This final project implements the 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K-nearest neighbor algorithm (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kNN) algorithm using the Iris dataset to train the program and predict user-input data points.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550" y="448025"/>
            <a:ext cx="1036088" cy="1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 txBox="1"/>
          <p:nvPr/>
        </p:nvSpPr>
        <p:spPr>
          <a:xfrm>
            <a:off x="849125" y="2269750"/>
            <a:ext cx="4352100" cy="25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 machine learning algorithm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Compare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the distance of one data point with a set of data points and make </a:t>
            </a:r>
            <a:r>
              <a:rPr b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prediction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 based on such comparison.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Data points within the same category, with </a:t>
            </a:r>
            <a:r>
              <a:rPr b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similar qualities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 or within the same class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Datasets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Supervised learning algorithm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Pattern Recognition, categorization, or classification. 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550" y="2269713"/>
            <a:ext cx="2090849" cy="228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/>
          <p:nvPr/>
        </p:nvSpPr>
        <p:spPr>
          <a:xfrm>
            <a:off x="6152525" y="4601050"/>
            <a:ext cx="2276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[Anand Manivannan]. (2024, November 20). IRIS DATA SET EXPLANATION [Video]. YouTube. https://www.youtube.com/watch?v=Orz8dlCjnnk</a:t>
            </a:r>
            <a:endParaRPr sz="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273100" y="620625"/>
            <a:ext cx="6592451" cy="1807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88" name="Google Shape;288;p47"/>
          <p:cNvSpPr txBox="1"/>
          <p:nvPr>
            <p:ph idx="1" type="subTitle"/>
          </p:nvPr>
        </p:nvSpPr>
        <p:spPr>
          <a:xfrm>
            <a:off x="927275" y="116575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Some Background Knowledge</a:t>
            </a:r>
            <a:endParaRPr/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00" y="2067525"/>
            <a:ext cx="2326100" cy="27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125" y="2050075"/>
            <a:ext cx="1837339" cy="26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/>
          <p:nvPr/>
        </p:nvSpPr>
        <p:spPr>
          <a:xfrm>
            <a:off x="2696725" y="2642650"/>
            <a:ext cx="43164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 1951, Evelyn Fix and J. L. Hodges, Jr. from UC Berkeley developed this algorithm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Solve the </a:t>
            </a:r>
            <a:r>
              <a:rPr b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discrimination problem</a:t>
            </a:r>
            <a:endParaRPr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Choose a </a:t>
            </a:r>
            <a:r>
              <a:rPr b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positive integer k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that is large but small compared to the sample size; 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Specify a </a:t>
            </a:r>
            <a:r>
              <a:rPr b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matrix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 such as Euclidean distance; 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Find k values from the pooled samples which are nearest to the targeted distributed space z.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273137" y="4743850"/>
            <a:ext cx="2382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UC Regents (n.d.). Evelyn Fix. UCB Statistics. Retrieved December 20, 2024, from https://statistics.berkeley.edu/about/biographies/evelyn-fix</a:t>
            </a:r>
            <a:endParaRPr sz="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7054725" y="4655575"/>
            <a:ext cx="18918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Find a Grave (n.d.). Evelyn Fix. Retrieved November 20, 2024, from https://www.findagrave.com/memorial/43536381/joseph-lawson-hodges</a:t>
            </a:r>
            <a:endParaRPr sz="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idx="1" type="subTitle"/>
          </p:nvPr>
        </p:nvSpPr>
        <p:spPr>
          <a:xfrm>
            <a:off x="975300" y="501675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kNN</a:t>
            </a:r>
            <a:r>
              <a:rPr lang="en"/>
              <a:t> Examples</a:t>
            </a:r>
            <a:endParaRPr/>
          </a:p>
        </p:txBody>
      </p:sp>
      <p:sp>
        <p:nvSpPr>
          <p:cNvPr id="299" name="Google Shape;299;p48"/>
          <p:cNvSpPr txBox="1"/>
          <p:nvPr/>
        </p:nvSpPr>
        <p:spPr>
          <a:xfrm>
            <a:off x="357900" y="1304650"/>
            <a:ext cx="4629600" cy="3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B5394"/>
                </a:solidFill>
                <a:latin typeface="DM Sans"/>
                <a:ea typeface="DM Sans"/>
                <a:cs typeface="DM Sans"/>
                <a:sym typeface="DM Sans"/>
              </a:rPr>
              <a:t>Wine Quality Classification System</a:t>
            </a:r>
            <a:endParaRPr b="1" sz="1900">
              <a:solidFill>
                <a:srgbClr val="0B539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Wine quality prediction could be affected by 11 factors such as </a:t>
            </a:r>
            <a:r>
              <a:rPr b="1"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acidity, residual sugar, pH, and alcohol content</a:t>
            </a: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To test the quality of a wine sample, we can use an existing </a:t>
            </a:r>
            <a:r>
              <a:rPr b="1"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wine quality dataset</a:t>
            </a: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to train a kNN model and based on the accuracy of the classification fine-tune the model until it reaches an optimum k-value that yields the best accuracy (Lavasani, 2024).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00" y="1304650"/>
            <a:ext cx="4156502" cy="299641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8"/>
          <p:cNvSpPr txBox="1"/>
          <p:nvPr/>
        </p:nvSpPr>
        <p:spPr>
          <a:xfrm>
            <a:off x="5253175" y="4398800"/>
            <a:ext cx="3768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" name="Google Shape;302;p48"/>
          <p:cNvSpPr txBox="1"/>
          <p:nvPr/>
        </p:nvSpPr>
        <p:spPr>
          <a:xfrm>
            <a:off x="5028875" y="4391175"/>
            <a:ext cx="4115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Polinowski, M. (n.d.). SciKit Wine Quality. Retrieved November 21, 2024, from https://mpolinowski.github.io/docs/IoT-and-Machine-Learning/ML/2023-01-30-predicting-wine-quality/2023-01-30/</a:t>
            </a:r>
            <a:endParaRPr sz="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/>
        </p:nvSpPr>
        <p:spPr>
          <a:xfrm>
            <a:off x="5253175" y="4398800"/>
            <a:ext cx="3768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9"/>
          <p:cNvSpPr txBox="1"/>
          <p:nvPr>
            <p:ph idx="4294967295" type="title"/>
          </p:nvPr>
        </p:nvSpPr>
        <p:spPr>
          <a:xfrm>
            <a:off x="684900" y="2259300"/>
            <a:ext cx="2939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Our</a:t>
            </a:r>
            <a:r>
              <a:rPr lang="en"/>
              <a:t> </a:t>
            </a:r>
            <a:r>
              <a:rPr lang="en" sz="4200"/>
              <a:t>Project</a:t>
            </a:r>
            <a:endParaRPr/>
          </a:p>
        </p:txBody>
      </p:sp>
      <p:sp>
        <p:nvSpPr>
          <p:cNvPr id="309" name="Google Shape;309;p49"/>
          <p:cNvSpPr txBox="1"/>
          <p:nvPr>
            <p:ph idx="1" type="subTitle"/>
          </p:nvPr>
        </p:nvSpPr>
        <p:spPr>
          <a:xfrm>
            <a:off x="4236725" y="1027075"/>
            <a:ext cx="38481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DataProcessorModule</a:t>
            </a:r>
            <a:endParaRPr/>
          </a:p>
        </p:txBody>
      </p:sp>
      <p:sp>
        <p:nvSpPr>
          <p:cNvPr id="310" name="Google Shape;310;p49"/>
          <p:cNvSpPr txBox="1"/>
          <p:nvPr>
            <p:ph idx="1" type="subTitle"/>
          </p:nvPr>
        </p:nvSpPr>
        <p:spPr>
          <a:xfrm>
            <a:off x="4190825" y="2275500"/>
            <a:ext cx="38940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KnnAlgorthmModule</a:t>
            </a:r>
            <a:endParaRPr/>
          </a:p>
        </p:txBody>
      </p:sp>
      <p:sp>
        <p:nvSpPr>
          <p:cNvPr id="311" name="Google Shape;311;p49"/>
          <p:cNvSpPr txBox="1"/>
          <p:nvPr>
            <p:ph idx="1" type="subTitle"/>
          </p:nvPr>
        </p:nvSpPr>
        <p:spPr>
          <a:xfrm>
            <a:off x="3939475" y="3523925"/>
            <a:ext cx="38940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Visualizer Module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188" y="542913"/>
            <a:ext cx="3457575" cy="4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 txBox="1"/>
          <p:nvPr>
            <p:ph idx="1" type="subTitle"/>
          </p:nvPr>
        </p:nvSpPr>
        <p:spPr>
          <a:xfrm>
            <a:off x="975300" y="2136900"/>
            <a:ext cx="7193400" cy="8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50"/>
              <a:t>DataProcessorModule</a:t>
            </a:r>
            <a:endParaRPr sz="4450"/>
          </a:p>
        </p:txBody>
      </p:sp>
      <p:sp>
        <p:nvSpPr>
          <p:cNvPr id="318" name="Google Shape;318;p50"/>
          <p:cNvSpPr txBox="1"/>
          <p:nvPr>
            <p:ph idx="1" type="subTitle"/>
          </p:nvPr>
        </p:nvSpPr>
        <p:spPr>
          <a:xfrm>
            <a:off x="600300" y="895875"/>
            <a:ext cx="24387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load_dataset</a:t>
            </a:r>
            <a:endParaRPr/>
          </a:p>
        </p:txBody>
      </p:sp>
      <p:sp>
        <p:nvSpPr>
          <p:cNvPr id="319" name="Google Shape;319;p50"/>
          <p:cNvSpPr txBox="1"/>
          <p:nvPr>
            <p:ph idx="1" type="subTitle"/>
          </p:nvPr>
        </p:nvSpPr>
        <p:spPr>
          <a:xfrm>
            <a:off x="0" y="2275500"/>
            <a:ext cx="30390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data_processing</a:t>
            </a:r>
            <a:endParaRPr/>
          </a:p>
        </p:txBody>
      </p:sp>
      <p:sp>
        <p:nvSpPr>
          <p:cNvPr id="320" name="Google Shape;320;p50"/>
          <p:cNvSpPr txBox="1"/>
          <p:nvPr>
            <p:ph idx="1" type="subTitle"/>
          </p:nvPr>
        </p:nvSpPr>
        <p:spPr>
          <a:xfrm>
            <a:off x="50400" y="3741700"/>
            <a:ext cx="29886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train_test_split</a:t>
            </a:r>
            <a:endParaRPr/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50" y="1488363"/>
            <a:ext cx="23907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-23975" y="895863"/>
            <a:ext cx="30390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data_processing</a:t>
            </a:r>
            <a:endParaRPr/>
          </a:p>
        </p:txBody>
      </p:sp>
      <p:pic>
        <p:nvPicPr>
          <p:cNvPr id="323" name="Google Shape;3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800" y="542925"/>
            <a:ext cx="3852670" cy="46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250" y="1488375"/>
            <a:ext cx="23098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0"/>
          <p:cNvSpPr txBox="1"/>
          <p:nvPr>
            <p:ph idx="1" type="subTitle"/>
          </p:nvPr>
        </p:nvSpPr>
        <p:spPr>
          <a:xfrm>
            <a:off x="1462200" y="196450"/>
            <a:ext cx="62196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DataProcessorModule</a:t>
            </a:r>
            <a:endParaRPr/>
          </a:p>
        </p:txBody>
      </p:sp>
      <p:sp>
        <p:nvSpPr>
          <p:cNvPr id="326" name="Google Shape;326;p50"/>
          <p:cNvSpPr txBox="1"/>
          <p:nvPr>
            <p:ph idx="1" type="subTitle"/>
          </p:nvPr>
        </p:nvSpPr>
        <p:spPr>
          <a:xfrm>
            <a:off x="50400" y="895875"/>
            <a:ext cx="29886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train_test_split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776" y="1496000"/>
            <a:ext cx="2390775" cy="327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9225" y="702338"/>
            <a:ext cx="461010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idx="1" type="subTitle"/>
          </p:nvPr>
        </p:nvSpPr>
        <p:spPr>
          <a:xfrm>
            <a:off x="975300" y="536325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KnnAlgorthmModule</a:t>
            </a:r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63" y="1128825"/>
            <a:ext cx="8254472" cy="37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idx="1" type="subTitle"/>
          </p:nvPr>
        </p:nvSpPr>
        <p:spPr>
          <a:xfrm>
            <a:off x="935075" y="2040800"/>
            <a:ext cx="71934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50"/>
              <a:t>Visualizer Module</a:t>
            </a:r>
            <a:endParaRPr sz="3650"/>
          </a:p>
        </p:txBody>
      </p:sp>
      <p:sp>
        <p:nvSpPr>
          <p:cNvPr id="340" name="Google Shape;340;p52"/>
          <p:cNvSpPr txBox="1"/>
          <p:nvPr>
            <p:ph idx="1" type="subTitle"/>
          </p:nvPr>
        </p:nvSpPr>
        <p:spPr>
          <a:xfrm>
            <a:off x="1174650" y="358900"/>
            <a:ext cx="69024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50"/>
              <a:t>Visualizer Module</a:t>
            </a:r>
            <a:endParaRPr sz="3650"/>
          </a:p>
        </p:txBody>
      </p:sp>
      <p:sp>
        <p:nvSpPr>
          <p:cNvPr id="341" name="Google Shape;341;p52"/>
          <p:cNvSpPr txBox="1"/>
          <p:nvPr>
            <p:ph idx="1" type="subTitle"/>
          </p:nvPr>
        </p:nvSpPr>
        <p:spPr>
          <a:xfrm>
            <a:off x="-1905275" y="1019950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__init__</a:t>
            </a:r>
            <a:endParaRPr sz="2850"/>
          </a:p>
        </p:txBody>
      </p:sp>
      <p:sp>
        <p:nvSpPr>
          <p:cNvPr id="342" name="Google Shape;342;p52"/>
          <p:cNvSpPr txBox="1"/>
          <p:nvPr>
            <p:ph idx="1" type="subTitle"/>
          </p:nvPr>
        </p:nvSpPr>
        <p:spPr>
          <a:xfrm>
            <a:off x="-1905275" y="1870506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initial_graph</a:t>
            </a:r>
            <a:endParaRPr sz="2850"/>
          </a:p>
        </p:txBody>
      </p:sp>
      <p:sp>
        <p:nvSpPr>
          <p:cNvPr id="343" name="Google Shape;343;p52"/>
          <p:cNvSpPr txBox="1"/>
          <p:nvPr>
            <p:ph idx="1" type="subTitle"/>
          </p:nvPr>
        </p:nvSpPr>
        <p:spPr>
          <a:xfrm>
            <a:off x="-1905275" y="2721063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draw_axes</a:t>
            </a:r>
            <a:endParaRPr sz="2850"/>
          </a:p>
        </p:txBody>
      </p:sp>
      <p:sp>
        <p:nvSpPr>
          <p:cNvPr id="344" name="Google Shape;344;p52"/>
          <p:cNvSpPr txBox="1"/>
          <p:nvPr>
            <p:ph idx="1" type="subTitle"/>
          </p:nvPr>
        </p:nvSpPr>
        <p:spPr>
          <a:xfrm>
            <a:off x="-1905275" y="3571619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draw_</a:t>
            </a:r>
            <a:r>
              <a:rPr lang="en" sz="2850"/>
              <a:t>point</a:t>
            </a:r>
            <a:endParaRPr sz="2850"/>
          </a:p>
        </p:txBody>
      </p:sp>
      <p:sp>
        <p:nvSpPr>
          <p:cNvPr id="345" name="Google Shape;345;p52"/>
          <p:cNvSpPr txBox="1"/>
          <p:nvPr>
            <p:ph idx="1" type="subTitle"/>
          </p:nvPr>
        </p:nvSpPr>
        <p:spPr>
          <a:xfrm>
            <a:off x="-1905275" y="4422175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input_prediction</a:t>
            </a:r>
            <a:endParaRPr sz="2850"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50" y="1135675"/>
            <a:ext cx="3001799" cy="3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idx="1" type="subTitle"/>
          </p:nvPr>
        </p:nvSpPr>
        <p:spPr>
          <a:xfrm>
            <a:off x="2788175" y="1283900"/>
            <a:ext cx="71934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50"/>
              <a:t>Draw the graph with all training data.</a:t>
            </a:r>
            <a:endParaRPr sz="1450"/>
          </a:p>
        </p:txBody>
      </p:sp>
      <p:sp>
        <p:nvSpPr>
          <p:cNvPr id="348" name="Google Shape;348;p52"/>
          <p:cNvSpPr txBox="1"/>
          <p:nvPr>
            <p:ph idx="1" type="subTitle"/>
          </p:nvPr>
        </p:nvSpPr>
        <p:spPr>
          <a:xfrm>
            <a:off x="2788175" y="2163750"/>
            <a:ext cx="71934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50"/>
              <a:t>Draw X-axis and Y-axis on the graph.</a:t>
            </a:r>
            <a:endParaRPr sz="1450"/>
          </a:p>
        </p:txBody>
      </p:sp>
      <p:sp>
        <p:nvSpPr>
          <p:cNvPr id="349" name="Google Shape;349;p52"/>
          <p:cNvSpPr txBox="1"/>
          <p:nvPr>
            <p:ph idx="1" type="subTitle"/>
          </p:nvPr>
        </p:nvSpPr>
        <p:spPr>
          <a:xfrm>
            <a:off x="2788175" y="3031213"/>
            <a:ext cx="71934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50"/>
              <a:t>Draw the point on the graph.</a:t>
            </a:r>
            <a:endParaRPr sz="1450"/>
          </a:p>
        </p:txBody>
      </p:sp>
      <p:sp>
        <p:nvSpPr>
          <p:cNvPr id="350" name="Google Shape;350;p52"/>
          <p:cNvSpPr txBox="1"/>
          <p:nvPr>
            <p:ph idx="1" type="subTitle"/>
          </p:nvPr>
        </p:nvSpPr>
        <p:spPr>
          <a:xfrm>
            <a:off x="2913750" y="3786363"/>
            <a:ext cx="7193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/>
              <a:t>Let user input new data of iris then shows the </a:t>
            </a:r>
            <a:endParaRPr sz="145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50"/>
              <a:t>predicted variety on GUI and draw it on the graph.</a:t>
            </a:r>
            <a:endParaRPr sz="1450"/>
          </a:p>
        </p:txBody>
      </p:sp>
      <p:sp>
        <p:nvSpPr>
          <p:cNvPr id="351" name="Google Shape;351;p52"/>
          <p:cNvSpPr txBox="1"/>
          <p:nvPr>
            <p:ph idx="1" type="subTitle"/>
          </p:nvPr>
        </p:nvSpPr>
        <p:spPr>
          <a:xfrm>
            <a:off x="-1902875" y="1894781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i</a:t>
            </a:r>
            <a:r>
              <a:rPr lang="en" sz="2850"/>
              <a:t>nitial_graph</a:t>
            </a:r>
            <a:endParaRPr sz="2850"/>
          </a:p>
        </p:txBody>
      </p:sp>
      <p:sp>
        <p:nvSpPr>
          <p:cNvPr id="352" name="Google Shape;352;p52"/>
          <p:cNvSpPr txBox="1"/>
          <p:nvPr>
            <p:ph idx="1" type="subTitle"/>
          </p:nvPr>
        </p:nvSpPr>
        <p:spPr>
          <a:xfrm>
            <a:off x="-1752875" y="1172350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__init__</a:t>
            </a:r>
            <a:endParaRPr sz="2850"/>
          </a:p>
        </p:txBody>
      </p:sp>
      <p:sp>
        <p:nvSpPr>
          <p:cNvPr id="353" name="Google Shape;353;p52"/>
          <p:cNvSpPr txBox="1"/>
          <p:nvPr>
            <p:ph idx="1" type="subTitle"/>
          </p:nvPr>
        </p:nvSpPr>
        <p:spPr>
          <a:xfrm>
            <a:off x="-1905275" y="2721063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draw_axes</a:t>
            </a:r>
            <a:endParaRPr sz="2850"/>
          </a:p>
        </p:txBody>
      </p:sp>
      <p:sp>
        <p:nvSpPr>
          <p:cNvPr id="354" name="Google Shape;354;p52"/>
          <p:cNvSpPr txBox="1"/>
          <p:nvPr>
            <p:ph idx="1" type="subTitle"/>
          </p:nvPr>
        </p:nvSpPr>
        <p:spPr>
          <a:xfrm>
            <a:off x="-1905275" y="3571619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draw_point</a:t>
            </a:r>
            <a:endParaRPr sz="2850"/>
          </a:p>
        </p:txBody>
      </p:sp>
      <p:sp>
        <p:nvSpPr>
          <p:cNvPr id="355" name="Google Shape;355;p52"/>
          <p:cNvSpPr txBox="1"/>
          <p:nvPr>
            <p:ph idx="1" type="subTitle"/>
          </p:nvPr>
        </p:nvSpPr>
        <p:spPr>
          <a:xfrm>
            <a:off x="-1905275" y="4422175"/>
            <a:ext cx="7193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50"/>
              <a:t>input_prediction</a:t>
            </a:r>
            <a:endParaRPr sz="2850"/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917" y="699613"/>
            <a:ext cx="5560105" cy="427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0356" y="1508572"/>
            <a:ext cx="5869768" cy="27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5188" y="2099100"/>
            <a:ext cx="5560100" cy="19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8623" y="564074"/>
            <a:ext cx="5613226" cy="4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1719" y="1948700"/>
            <a:ext cx="5967045" cy="1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4250" y="168437"/>
            <a:ext cx="5282000" cy="480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